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9" r:id="rId3"/>
    <p:sldId id="260" r:id="rId4"/>
    <p:sldId id="276" r:id="rId5"/>
    <p:sldId id="275" r:id="rId6"/>
    <p:sldId id="277" r:id="rId7"/>
    <p:sldId id="286" r:id="rId8"/>
    <p:sldId id="285" r:id="rId9"/>
    <p:sldId id="281" r:id="rId10"/>
    <p:sldId id="282" r:id="rId11"/>
    <p:sldId id="283" r:id="rId12"/>
    <p:sldId id="288" r:id="rId13"/>
    <p:sldId id="287" r:id="rId14"/>
    <p:sldId id="289" r:id="rId15"/>
    <p:sldId id="290" r:id="rId16"/>
    <p:sldId id="292" r:id="rId17"/>
    <p:sldId id="291" r:id="rId18"/>
    <p:sldId id="263" r:id="rId19"/>
    <p:sldId id="262" r:id="rId20"/>
    <p:sldId id="264" r:id="rId21"/>
    <p:sldId id="261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4" r:id="rId30"/>
    <p:sldId id="272" r:id="rId31"/>
    <p:sldId id="27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80183" autoAdjust="0"/>
  </p:normalViewPr>
  <p:slideViewPr>
    <p:cSldViewPr snapToGrid="0">
      <p:cViewPr varScale="1">
        <p:scale>
          <a:sx n="94" d="100"/>
          <a:sy n="94" d="100"/>
        </p:scale>
        <p:origin x="3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DE098-3259-4B7C-80B7-F72E98E9BC42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EF1882-20DC-42FD-BE06-24CF208675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1367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We first introduce all the datasets about the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EF1882-20DC-42FD-BE06-24CF2086755D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2162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65E9B-51DF-654C-8181-0C3EDFA594C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25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665E9B-51DF-654C-8181-0C3EDFA594C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50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EF1882-20DC-42FD-BE06-24CF2086755D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24092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EF1882-20DC-42FD-BE06-24CF2086755D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2949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EF1882-20DC-42FD-BE06-24CF2086755D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1325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EF1882-20DC-42FD-BE06-24CF2086755D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0883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EF1882-20DC-42FD-BE06-24CF2086755D}" type="slidenum">
              <a:rPr lang="en-AU" smtClean="0"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8648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E06C0-97A5-F670-729D-33FA183056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812936-5FD9-397F-0A86-795A6DC999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A646D-B8B1-DF8B-E457-EC6CA5635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0BB4B-2652-F875-1F77-8FC7087E5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E5AE4-9523-5C47-D477-D63DD559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112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2A75D-28E0-5C88-E347-48A53F539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E65649-54C3-9904-2129-EF942D335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7F598-7F96-7368-ACE0-D1958B0C9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2AD96-FC63-F397-024B-5550CC218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A307A-F779-CB59-DF61-E884470B3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386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79DBF0-7EEE-7B75-A3E1-9D7E5E3EFC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6C66A5-9A1E-90C9-E6F5-54866EE148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5CD33-23F1-3F57-B41D-A505AF9D6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F351F-B2BA-4186-C75E-A33B3CD45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6E4BF-DFEE-17B3-2ACC-8E2D930D4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2016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6EAC7-3D6C-8921-3B55-0BECC7E74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5C518-86A2-BA06-D4AA-C6248D95C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7C5B5-C26C-B857-6DCC-9E66B61C6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89B07-F3E3-FDF3-3D91-976148AC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AA016-B43D-B609-AD3F-8F3DF096B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3561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9C7A0-FD5F-693C-BBD9-0D8C708F6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6C23B-1BA0-749A-91A2-69EF90E6F2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F3EA6-D919-D461-75E8-025B0380A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1E7C1-6A97-C254-5F2D-734FB0036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ABBEE-63BE-6866-2C16-16D659759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7356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4BAF2-75A1-A488-0501-5DA272003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AD08F-0DAC-CEC5-0344-37A686BCA1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359C9D-D2F2-948F-EDCC-769DA5344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17C389-6BBD-BA0A-ED9D-E74CEE4A5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98923-63B7-FD7E-EC11-1E607DC1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3149B5-D850-0E5A-F132-BB126EFB3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6932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225BD-36FB-3BBC-EFAF-D99F6B9FB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7EC65-4077-898B-59C5-0DF191C89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C1D12-2ADF-63B2-02FE-9A473781C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3BE8A7-8F4F-0E72-F77C-0B76A4EB5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6E20F5-82D8-C639-5357-5BB0A4D1EB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8B72FF-7D07-E31B-41A9-9CBBF972C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DE2683-8A4B-E6A6-7309-10359BC58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F78042-D3DF-125A-EE40-166BDF9D0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1773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21D74-1353-CE95-1F0F-5257450FC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3A8DC4-145E-7970-7372-2E6802782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47010-A4FB-59EB-5AF3-9DDBF54D2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B03C03-0473-F70B-CF4B-48CF374D3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8754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61D9A7-5AB8-E178-4F9D-2E1AA0CE6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780FB5-702E-902B-4D89-39BCC3E17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36AC0D-23D6-FBC1-D982-028979D03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7650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45A8B-2F03-4C3E-A2CB-E218CFC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41237-BBDC-FC94-22E9-820DFEE34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79E78-D62D-0EE6-AA2A-40817C24F9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3DB4A-289D-C79F-D8AD-21616DF1D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6385B6-9F5B-A812-CFFB-889B00138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FD1612-9A73-7784-FB22-89E2C4E93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0457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A0C01-7E07-B792-8CB3-47F4E95D7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4B0974-7049-87BA-AEFE-7F0DC69B9F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50A02-AFBB-17BF-634E-C471369CB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F9DF1-7C62-FB0D-3FB0-A00A523AE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32450-6CE3-952F-96C2-BAE870920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36B196-E42F-8477-A44C-8B1118A2B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6164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915327-43CA-ED69-9D93-59990D838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389B1B-6EF0-5648-7921-109845E76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E3638-BC00-2673-5903-412F45F64E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AA9D1-55D4-4BDC-9007-33D20937BB5A}" type="datetimeFigureOut">
              <a:rPr lang="en-AU" smtClean="0"/>
              <a:t>14/09/2022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68DD0-87C1-CE71-1999-1EA4314D83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B3407D-F16D-E8DA-82D3-4099E839E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A183E-F536-49E5-9154-EB2FABB197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4886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physionet.org/content/mimic-cxr/2.0.0/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physionet.org/content/mimiciv/2.0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physionet.org/content/mimic-cxr/2.0.0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D9380-F4AC-FF84-A056-0F816D942C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AU" sz="3600" b="0" i="0" dirty="0">
                <a:effectLst/>
                <a:latin typeface="Arial" panose="020B0604020202020204" pitchFamily="34" charset="0"/>
              </a:rPr>
              <a:t>MDF-Net: Multimodal Dual-Fusion Network</a:t>
            </a:r>
            <a:br>
              <a:rPr lang="en-AU" sz="3600" dirty="0"/>
            </a:br>
            <a:r>
              <a:rPr lang="en-AU" sz="3600" b="0" i="0" dirty="0">
                <a:effectLst/>
                <a:latin typeface="Arial" panose="020B0604020202020204" pitchFamily="34" charset="0"/>
              </a:rPr>
              <a:t>for Abnormality Detection using CXR Images and Clinical Data</a:t>
            </a:r>
            <a:endParaRPr lang="en-AU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53A7EA-C38E-CC19-2CAF-304A52BF6B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7695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26D340A-6B82-804C-AA4B-D80421520948}"/>
              </a:ext>
            </a:extLst>
          </p:cNvPr>
          <p:cNvSpPr txBox="1"/>
          <p:nvPr/>
        </p:nvSpPr>
        <p:spPr>
          <a:xfrm>
            <a:off x="176346" y="5093457"/>
            <a:ext cx="301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Posteroanterior 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01F780-23B6-6740-80C6-001F6B406DE6}"/>
              </a:ext>
            </a:extLst>
          </p:cNvPr>
          <p:cNvSpPr txBox="1"/>
          <p:nvPr/>
        </p:nvSpPr>
        <p:spPr>
          <a:xfrm>
            <a:off x="3321378" y="5082631"/>
            <a:ext cx="2966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Lateral view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AD38EC-964E-424E-9EE2-A2503AF4DE1F}"/>
              </a:ext>
            </a:extLst>
          </p:cNvPr>
          <p:cNvSpPr txBox="1"/>
          <p:nvPr/>
        </p:nvSpPr>
        <p:spPr>
          <a:xfrm>
            <a:off x="6421023" y="5082631"/>
            <a:ext cx="5769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Report</a:t>
            </a:r>
          </a:p>
        </p:txBody>
      </p:sp>
      <p:pic>
        <p:nvPicPr>
          <p:cNvPr id="6" name="Picture 5" descr="A picture containing X-ray film&#10;&#10;Description automatically generated">
            <a:extLst>
              <a:ext uri="{FF2B5EF4-FFF2-40B4-BE49-F238E27FC236}">
                <a16:creationId xmlns:a16="http://schemas.microsoft.com/office/drawing/2014/main" id="{30AD2CE1-5C64-EF40-90E5-8A98D303A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46" y="1518706"/>
            <a:ext cx="2968210" cy="3565587"/>
          </a:xfrm>
          <a:prstGeom prst="rect">
            <a:avLst/>
          </a:prstGeom>
        </p:spPr>
      </p:pic>
      <p:pic>
        <p:nvPicPr>
          <p:cNvPr id="13" name="Picture 12" descr="A picture containing close&#10;&#10;Description automatically generated">
            <a:extLst>
              <a:ext uri="{FF2B5EF4-FFF2-40B4-BE49-F238E27FC236}">
                <a16:creationId xmlns:a16="http://schemas.microsoft.com/office/drawing/2014/main" id="{AD3ABAA9-8624-5544-B736-311622405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1379" y="1518708"/>
            <a:ext cx="2968210" cy="3565586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7E27D754-6778-294C-862A-231A2D9423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1024" y="1518707"/>
            <a:ext cx="5769193" cy="3563924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DAC20671-F9EF-5143-BD7F-F4F8F655E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46" y="369332"/>
            <a:ext cx="10515600" cy="1325563"/>
          </a:xfrm>
        </p:spPr>
        <p:txBody>
          <a:bodyPr/>
          <a:lstStyle/>
          <a:p>
            <a:r>
              <a:rPr lang="en-US" b="1" dirty="0"/>
              <a:t>MIMIC-CXR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5D9DAE-BE29-0E47-AC58-220E9AE6C188}"/>
              </a:ext>
            </a:extLst>
          </p:cNvPr>
          <p:cNvSpPr/>
          <p:nvPr/>
        </p:nvSpPr>
        <p:spPr>
          <a:xfrm>
            <a:off x="0" y="5876322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DIAGNOSIS: MILD PULMONARY EDEMA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29ECC2C-16A0-8242-B1D5-65CFD2E25859}"/>
              </a:ext>
            </a:extLst>
          </p:cNvPr>
          <p:cNvSpPr/>
          <p:nvPr/>
        </p:nvSpPr>
        <p:spPr>
          <a:xfrm>
            <a:off x="81281" y="1395211"/>
            <a:ext cx="3106708" cy="40567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0853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X-ray film, close, blur&#10;&#10;Description automatically generated">
            <a:extLst>
              <a:ext uri="{FF2B5EF4-FFF2-40B4-BE49-F238E27FC236}">
                <a16:creationId xmlns:a16="http://schemas.microsoft.com/office/drawing/2014/main" id="{8AFE2085-645F-BB4D-80BE-51594A230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4847" y="1518706"/>
            <a:ext cx="2966256" cy="3563238"/>
          </a:xfrm>
          <a:prstGeom prst="rect">
            <a:avLst/>
          </a:prstGeom>
        </p:spPr>
      </p:pic>
      <p:pic>
        <p:nvPicPr>
          <p:cNvPr id="8" name="Picture 7" descr="A picture containing X-ray film&#10;&#10;Description automatically generated">
            <a:extLst>
              <a:ext uri="{FF2B5EF4-FFF2-40B4-BE49-F238E27FC236}">
                <a16:creationId xmlns:a16="http://schemas.microsoft.com/office/drawing/2014/main" id="{99C9041C-F479-2542-A309-E3325036CF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56" y="1518706"/>
            <a:ext cx="3014238" cy="3507579"/>
          </a:xfrm>
          <a:prstGeom prst="rect">
            <a:avLst/>
          </a:prstGeom>
        </p:spPr>
      </p:pic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53BE1B8D-0123-8247-8C5D-ECC0757196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1023" y="1520702"/>
            <a:ext cx="5730621" cy="3525717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599D968A-164E-7945-B400-00C137B5E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46" y="369332"/>
            <a:ext cx="10515600" cy="1325563"/>
          </a:xfrm>
        </p:spPr>
        <p:txBody>
          <a:bodyPr/>
          <a:lstStyle/>
          <a:p>
            <a:r>
              <a:rPr lang="en-US" b="1" dirty="0"/>
              <a:t>MIMIC-CXR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0899AF-460A-CA48-A86A-D1ECC9A6C86B}"/>
              </a:ext>
            </a:extLst>
          </p:cNvPr>
          <p:cNvSpPr txBox="1"/>
          <p:nvPr/>
        </p:nvSpPr>
        <p:spPr>
          <a:xfrm>
            <a:off x="176346" y="5093457"/>
            <a:ext cx="301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Posteroanterior view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F83793-00AE-C441-86A0-FB391280EEFC}"/>
              </a:ext>
            </a:extLst>
          </p:cNvPr>
          <p:cNvSpPr txBox="1"/>
          <p:nvPr/>
        </p:nvSpPr>
        <p:spPr>
          <a:xfrm>
            <a:off x="3321378" y="5082631"/>
            <a:ext cx="2966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Lateral view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3BADA5-E373-5942-A50A-C528A7901EA7}"/>
              </a:ext>
            </a:extLst>
          </p:cNvPr>
          <p:cNvSpPr txBox="1"/>
          <p:nvPr/>
        </p:nvSpPr>
        <p:spPr>
          <a:xfrm>
            <a:off x="6421023" y="5082631"/>
            <a:ext cx="5769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Report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79E9DD8-A081-9647-B94D-0C6B3EBDF334}"/>
              </a:ext>
            </a:extLst>
          </p:cNvPr>
          <p:cNvSpPr/>
          <p:nvPr/>
        </p:nvSpPr>
        <p:spPr>
          <a:xfrm>
            <a:off x="0" y="5876322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DIAGNOSIS: BASAL ATELECTASIS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811EF7-70BB-3D2A-7994-7FBB706B742B}"/>
              </a:ext>
            </a:extLst>
          </p:cNvPr>
          <p:cNvSpPr/>
          <p:nvPr/>
        </p:nvSpPr>
        <p:spPr>
          <a:xfrm>
            <a:off x="1" y="1395211"/>
            <a:ext cx="3171458" cy="40567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2033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25F4C-5F87-C54B-2DBA-BC534812F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Abnormality distribution (</a:t>
            </a:r>
            <a:r>
              <a:rPr lang="en-AU" dirty="0" err="1"/>
              <a:t>Chexpert</a:t>
            </a:r>
            <a:r>
              <a:rPr lang="en-AU" dirty="0"/>
              <a:t>)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C4410C24-C6C1-9F0E-9A77-1302DAC14D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52550"/>
            <a:ext cx="10515600" cy="4297488"/>
          </a:xfrm>
        </p:spPr>
      </p:pic>
    </p:spTree>
    <p:extLst>
      <p:ext uri="{BB962C8B-B14F-4D97-AF65-F5344CB8AC3E}">
        <p14:creationId xmlns:p14="http://schemas.microsoft.com/office/powerpoint/2010/main" val="2177752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1AF32-93DE-07EA-9D98-42D8CD7CA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4. REFLACX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F5457-D1C5-7823-A1AA-0570E4B77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9225"/>
            <a:ext cx="10515600" cy="4351338"/>
          </a:xfrm>
        </p:spPr>
        <p:txBody>
          <a:bodyPr/>
          <a:lstStyle/>
          <a:p>
            <a:r>
              <a:rPr lang="en-AU" dirty="0"/>
              <a:t>A subset of MIMIC-CXR containing 3,052 studies.</a:t>
            </a: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5" name="Picture 4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88DD79A8-1D80-7D73-26E3-5C58374795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547" y="2155559"/>
            <a:ext cx="3343916" cy="401447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303B45-EF9C-3FC3-62E9-BA5E0E19B26C}"/>
              </a:ext>
            </a:extLst>
          </p:cNvPr>
          <p:cNvSpPr/>
          <p:nvPr/>
        </p:nvSpPr>
        <p:spPr>
          <a:xfrm>
            <a:off x="8217542" y="2047615"/>
            <a:ext cx="3500119" cy="41990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2CB4C3-C130-276E-D629-1CD9B1B980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940" y="2047615"/>
            <a:ext cx="3500120" cy="41990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9B17AA-2198-FF14-EE1D-5FF1772EB8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248" y="2320312"/>
            <a:ext cx="3848433" cy="32845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BAD5BDD-7616-0A24-127A-428B285D1E15}"/>
              </a:ext>
            </a:extLst>
          </p:cNvPr>
          <p:cNvSpPr txBox="1"/>
          <p:nvPr/>
        </p:nvSpPr>
        <p:spPr>
          <a:xfrm>
            <a:off x="838200" y="6400187"/>
            <a:ext cx="2719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/>
              <a:t>Time-stamped utterance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271B9D-F79A-41FD-7732-E03DC69E0844}"/>
              </a:ext>
            </a:extLst>
          </p:cNvPr>
          <p:cNvSpPr txBox="1"/>
          <p:nvPr/>
        </p:nvSpPr>
        <p:spPr>
          <a:xfrm>
            <a:off x="4223619" y="6400187"/>
            <a:ext cx="3760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/>
              <a:t>Eye tracking data from radiologists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F3E415-01F6-F901-72EB-4FB83571BC6F}"/>
              </a:ext>
            </a:extLst>
          </p:cNvPr>
          <p:cNvSpPr txBox="1"/>
          <p:nvPr/>
        </p:nvSpPr>
        <p:spPr>
          <a:xfrm>
            <a:off x="8567871" y="6400187"/>
            <a:ext cx="2803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/>
              <a:t>Bounding boxes (ellipses)</a:t>
            </a:r>
          </a:p>
        </p:txBody>
      </p:sp>
    </p:spTree>
    <p:extLst>
      <p:ext uri="{BB962C8B-B14F-4D97-AF65-F5344CB8AC3E}">
        <p14:creationId xmlns:p14="http://schemas.microsoft.com/office/powerpoint/2010/main" val="648202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C977D-7EA4-9A4A-E204-505D6D49E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Abnormality distribution</a:t>
            </a:r>
            <a:endParaRPr lang="en-AU" dirty="0"/>
          </a:p>
        </p:txBody>
      </p:sp>
      <p:pic>
        <p:nvPicPr>
          <p:cNvPr id="7" name="Content Placeholder 6" descr="Chart, bar chart&#10;&#10;Description automatically generated">
            <a:extLst>
              <a:ext uri="{FF2B5EF4-FFF2-40B4-BE49-F238E27FC236}">
                <a16:creationId xmlns:a16="http://schemas.microsoft.com/office/drawing/2014/main" id="{8E08587C-A048-2843-D9CD-C427C589B2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95289"/>
            <a:ext cx="10515600" cy="4212010"/>
          </a:xfrm>
        </p:spPr>
      </p:pic>
    </p:spTree>
    <p:extLst>
      <p:ext uri="{BB962C8B-B14F-4D97-AF65-F5344CB8AC3E}">
        <p14:creationId xmlns:p14="http://schemas.microsoft.com/office/powerpoint/2010/main" val="694944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FFEE5-0B95-F478-F2F0-0D98EB303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Our multimodal dataset</a:t>
            </a:r>
          </a:p>
        </p:txBody>
      </p:sp>
      <p:pic>
        <p:nvPicPr>
          <p:cNvPr id="5" name="Content Placeholder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EF80D714-0655-A3DE-253F-1FA2145DAA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220" y="1838733"/>
            <a:ext cx="7781559" cy="4325121"/>
          </a:xfrm>
        </p:spPr>
      </p:pic>
    </p:spTree>
    <p:extLst>
      <p:ext uri="{BB962C8B-B14F-4D97-AF65-F5344CB8AC3E}">
        <p14:creationId xmlns:p14="http://schemas.microsoft.com/office/powerpoint/2010/main" val="1737049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A4DEC-976B-3CB1-EBEC-67439C48E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Abnormality </a:t>
            </a:r>
            <a:r>
              <a:rPr lang="en-US" altLang="zh-TW" dirty="0"/>
              <a:t>Detection</a:t>
            </a:r>
            <a:endParaRPr lang="en-AU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B23C919-8328-EA15-F25D-23161BDDF5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823" y="1825625"/>
            <a:ext cx="8380354" cy="4351338"/>
          </a:xfrm>
        </p:spPr>
      </p:pic>
    </p:spTree>
    <p:extLst>
      <p:ext uri="{BB962C8B-B14F-4D97-AF65-F5344CB8AC3E}">
        <p14:creationId xmlns:p14="http://schemas.microsoft.com/office/powerpoint/2010/main" val="801901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8344A-C055-412A-854E-C15D8E9CD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Abnormality Distribution</a:t>
            </a:r>
            <a:r>
              <a:rPr lang="zh-TW" altLang="en-US" dirty="0"/>
              <a:t> </a:t>
            </a:r>
            <a:r>
              <a:rPr lang="en-AU" altLang="zh-TW" dirty="0"/>
              <a:t>in our dataset</a:t>
            </a:r>
            <a:endParaRPr lang="en-AU" dirty="0"/>
          </a:p>
        </p:txBody>
      </p:sp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E4245C48-9493-5B9E-BC40-E0B7DAC63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95289"/>
            <a:ext cx="10515600" cy="4212010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26EB91-184C-F38C-2565-CD32BFD0EC97}"/>
              </a:ext>
            </a:extLst>
          </p:cNvPr>
          <p:cNvSpPr/>
          <p:nvPr/>
        </p:nvSpPr>
        <p:spPr>
          <a:xfrm>
            <a:off x="1097280" y="2265680"/>
            <a:ext cx="10688319" cy="965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2299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47C057-91FA-1E2A-1F59-0A20F0427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b="1" u="sng" dirty="0"/>
              <a:t>Architecture of MDF-Net</a:t>
            </a:r>
            <a:br>
              <a:rPr lang="en-US" altLang="zh-TW" sz="4800" dirty="0"/>
            </a:br>
            <a:r>
              <a:rPr lang="en-US" altLang="zh-TW" sz="4800" dirty="0"/>
              <a:t>Adapted from baseline (Mask R-CNN) to MDF-Net</a:t>
            </a:r>
            <a:endParaRPr lang="en-AU" sz="4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CBEC3B-0068-559D-3AF2-B0C56A0CDB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47848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A203C51-1AFA-1661-806E-07158C0EEC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67" y="0"/>
            <a:ext cx="1191966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E5AFF3-E260-47DA-FE08-2A50D320D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932" y="116179"/>
            <a:ext cx="2866901" cy="704091"/>
          </a:xfrm>
        </p:spPr>
        <p:txBody>
          <a:bodyPr>
            <a:normAutofit/>
          </a:bodyPr>
          <a:lstStyle/>
          <a:p>
            <a:r>
              <a:rPr lang="en-AU" sz="3600" dirty="0"/>
              <a:t>Mask R-CNN</a:t>
            </a:r>
          </a:p>
        </p:txBody>
      </p:sp>
    </p:spTree>
    <p:extLst>
      <p:ext uri="{BB962C8B-B14F-4D97-AF65-F5344CB8AC3E}">
        <p14:creationId xmlns:p14="http://schemas.microsoft.com/office/powerpoint/2010/main" val="2536292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EE2F-1372-D346-A658-4F05B1ED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this work about?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D0F5D-6ECA-2219-94E5-7B1A14A31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work aims to improve the explainability of the model by introducing clinical data into the abnormality detection task. </a:t>
            </a:r>
          </a:p>
          <a:p>
            <a:r>
              <a:rPr lang="en-AU" dirty="0"/>
              <a:t>We proposed a new model architecture inspired by Mask R-CNN that allows the model to perform multimodal learning with clinical data and CXR images.</a:t>
            </a:r>
          </a:p>
          <a:p>
            <a:endParaRPr lang="en-US" dirty="0"/>
          </a:p>
          <a:p>
            <a:endParaRPr lang="en-AU" dirty="0"/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A86E7794-2973-AC8B-2629-7701C8BA0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870" y="3816290"/>
            <a:ext cx="7798130" cy="304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097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E108C51-F16C-672D-8C24-3C2031FE5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48" y="0"/>
            <a:ext cx="11999503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055D627-03A1-A9A4-7094-122BB02C1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0282" y="116179"/>
            <a:ext cx="3745551" cy="704091"/>
          </a:xfrm>
        </p:spPr>
        <p:txBody>
          <a:bodyPr>
            <a:noAutofit/>
          </a:bodyPr>
          <a:lstStyle/>
          <a:p>
            <a:r>
              <a:rPr lang="en-AU" sz="2800" dirty="0"/>
              <a:t>Introduce Clinical data</a:t>
            </a:r>
          </a:p>
        </p:txBody>
      </p:sp>
    </p:spTree>
    <p:extLst>
      <p:ext uri="{BB962C8B-B14F-4D97-AF65-F5344CB8AC3E}">
        <p14:creationId xmlns:p14="http://schemas.microsoft.com/office/powerpoint/2010/main" val="40532752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7DC34B8-89C2-F286-7319-4534BCC71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68" y="0"/>
            <a:ext cx="11919666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3B3CE75-D3E3-8DA8-9614-6E80C474A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7750" y="116179"/>
            <a:ext cx="3388084" cy="704091"/>
          </a:xfrm>
        </p:spPr>
        <p:txBody>
          <a:bodyPr>
            <a:noAutofit/>
          </a:bodyPr>
          <a:lstStyle/>
          <a:p>
            <a:pPr algn="ctr"/>
            <a:r>
              <a:rPr lang="en-AU" sz="2400" dirty="0"/>
              <a:t>Embedding</a:t>
            </a:r>
            <a:br>
              <a:rPr lang="en-AU" sz="2400" dirty="0"/>
            </a:br>
            <a:r>
              <a:rPr lang="en-AU" sz="2400" dirty="0"/>
              <a:t>categorical clinical data</a:t>
            </a:r>
          </a:p>
        </p:txBody>
      </p:sp>
    </p:spTree>
    <p:extLst>
      <p:ext uri="{BB962C8B-B14F-4D97-AF65-F5344CB8AC3E}">
        <p14:creationId xmlns:p14="http://schemas.microsoft.com/office/powerpoint/2010/main" val="23516236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1B61212-54AE-C9D6-87D2-390314F60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67" y="0"/>
            <a:ext cx="11919666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F008B5A-8F4F-BA84-E5BF-7FD2FA4D5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4700" y="116179"/>
            <a:ext cx="3661133" cy="704091"/>
          </a:xfrm>
        </p:spPr>
        <p:txBody>
          <a:bodyPr>
            <a:noAutofit/>
          </a:bodyPr>
          <a:lstStyle/>
          <a:p>
            <a:r>
              <a:rPr lang="en-AU" sz="2000" dirty="0"/>
              <a:t>Concatenate both clinical data</a:t>
            </a:r>
          </a:p>
        </p:txBody>
      </p:sp>
    </p:spTree>
    <p:extLst>
      <p:ext uri="{BB962C8B-B14F-4D97-AF65-F5344CB8AC3E}">
        <p14:creationId xmlns:p14="http://schemas.microsoft.com/office/powerpoint/2010/main" val="38668409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0D98FF2-3B68-5C41-565D-7FEEF6AF05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67" y="0"/>
            <a:ext cx="11919666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1E67596-54D8-87F1-E5FA-9B98FF460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932" y="116179"/>
            <a:ext cx="2866901" cy="704091"/>
          </a:xfrm>
        </p:spPr>
        <p:txBody>
          <a:bodyPr>
            <a:normAutofit/>
          </a:bodyPr>
          <a:lstStyle/>
          <a:p>
            <a:r>
              <a:rPr lang="en-AU" sz="3600" dirty="0"/>
              <a:t>Spatialisation</a:t>
            </a:r>
          </a:p>
        </p:txBody>
      </p:sp>
    </p:spTree>
    <p:extLst>
      <p:ext uri="{BB962C8B-B14F-4D97-AF65-F5344CB8AC3E}">
        <p14:creationId xmlns:p14="http://schemas.microsoft.com/office/powerpoint/2010/main" val="37739684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A82ADE1-17E5-51F7-ABCA-5F5C402624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67" y="0"/>
            <a:ext cx="11919666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B67C7EC-DEE8-2657-CE32-B86670B27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3550" y="116179"/>
            <a:ext cx="3972283" cy="704091"/>
          </a:xfrm>
        </p:spPr>
        <p:txBody>
          <a:bodyPr>
            <a:normAutofit fontScale="90000"/>
          </a:bodyPr>
          <a:lstStyle/>
          <a:p>
            <a:r>
              <a:rPr lang="en-AU" sz="3600" dirty="0"/>
              <a:t>Clinical feature maps </a:t>
            </a:r>
          </a:p>
        </p:txBody>
      </p:sp>
    </p:spTree>
    <p:extLst>
      <p:ext uri="{BB962C8B-B14F-4D97-AF65-F5344CB8AC3E}">
        <p14:creationId xmlns:p14="http://schemas.microsoft.com/office/powerpoint/2010/main" val="10610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AC4863-401F-86EA-2D50-AB6360483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0" y="116179"/>
            <a:ext cx="2302233" cy="645821"/>
          </a:xfrm>
        </p:spPr>
        <p:txBody>
          <a:bodyPr>
            <a:normAutofit fontScale="90000"/>
          </a:bodyPr>
          <a:lstStyle/>
          <a:p>
            <a:r>
              <a:rPr lang="en-AU" sz="3600" dirty="0"/>
              <a:t>3-D Fusion</a:t>
            </a: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DD046E2-7003-6BD6-7058-ED6D8C62FA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2" y="0"/>
            <a:ext cx="120713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100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1E746-848E-255E-1669-824CDB45C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033BD294-226D-D061-160C-A9883E9C0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28" y="2262189"/>
            <a:ext cx="11164144" cy="2948547"/>
          </a:xfrm>
        </p:spPr>
      </p:pic>
    </p:spTree>
    <p:extLst>
      <p:ext uri="{BB962C8B-B14F-4D97-AF65-F5344CB8AC3E}">
        <p14:creationId xmlns:p14="http://schemas.microsoft.com/office/powerpoint/2010/main" val="10151922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08E34-6926-4B34-EAEF-6791B5043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Average precision among </a:t>
            </a:r>
            <a:r>
              <a:rPr lang="en-AU" dirty="0" err="1"/>
              <a:t>IoBB</a:t>
            </a:r>
            <a:r>
              <a:rPr lang="en-AU" dirty="0"/>
              <a:t> thresholds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0EC0E5-C336-9C58-10F7-8779A5FB6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677" y="1628444"/>
            <a:ext cx="9640645" cy="474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991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213C2-3EC6-39AF-FC41-6175D87FC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Generalization </a:t>
            </a:r>
            <a:r>
              <a:rPr lang="en-US" altLang="zh-TW" dirty="0"/>
              <a:t>Performance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4B23F5-DE58-5C17-3CAC-BA1BB0A52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019" y="1690688"/>
            <a:ext cx="9573961" cy="478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056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D9ED0-0DAB-400E-A973-B65B252DC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800" dirty="0"/>
              <a:t>Challenges encountered in this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8AAE4B-9C26-08DB-9C58-6A3872F317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6900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AC6B9-1DF0-E7D3-F31C-463607F62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did we do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39FDA-1695-F36B-31B4-47BA8589C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According to the interview with radiologists, we found them disagree with the current  ML approach. </a:t>
            </a:r>
            <a:r>
              <a:rPr lang="en-US" altLang="zh-TW" dirty="0"/>
              <a:t>They stated that only providing CXR images is not sufficient to make a reasonable diagnosis. The clinical data, such as body temperature, age, and respiratory rate, are important for them to write the diagnosis report in practice. </a:t>
            </a:r>
            <a:endParaRPr lang="en-AU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D072B8FD-F265-F5BF-E4BB-081CF38F72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108" y="4762982"/>
            <a:ext cx="10359085" cy="200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5031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97709-3E58-C5F9-C969-E65004CAF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Radiologists have a different standard for annotating abnormalities. 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C30CD33-D5FD-DCB2-D973-ECCFFF44C5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226" y="1825625"/>
            <a:ext cx="7677548" cy="4351338"/>
          </a:xfrm>
        </p:spPr>
      </p:pic>
    </p:spTree>
    <p:extLst>
      <p:ext uri="{BB962C8B-B14F-4D97-AF65-F5344CB8AC3E}">
        <p14:creationId xmlns:p14="http://schemas.microsoft.com/office/powerpoint/2010/main" val="24582828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72C74-5AA0-12EA-70CB-E8883D480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171" y="176866"/>
            <a:ext cx="10515600" cy="1325563"/>
          </a:xfrm>
        </p:spPr>
        <p:txBody>
          <a:bodyPr>
            <a:normAutofit/>
          </a:bodyPr>
          <a:lstStyle/>
          <a:p>
            <a:r>
              <a:rPr lang="en-AU" sz="3200" dirty="0"/>
              <a:t>Version conflict between datasets</a:t>
            </a:r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E2CA2F10-F5A6-9E9C-1271-5155ECDECE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86"/>
          <a:stretch/>
        </p:blipFill>
        <p:spPr>
          <a:xfrm>
            <a:off x="202826" y="1433559"/>
            <a:ext cx="11786347" cy="43398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76E4D30-3DC7-51DC-2213-98AA8F6045E0}"/>
              </a:ext>
            </a:extLst>
          </p:cNvPr>
          <p:cNvSpPr txBox="1"/>
          <p:nvPr/>
        </p:nvSpPr>
        <p:spPr>
          <a:xfrm>
            <a:off x="3366655" y="6175169"/>
            <a:ext cx="589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Need to wait for </a:t>
            </a:r>
            <a:r>
              <a:rPr lang="en-AU" dirty="0">
                <a:hlinkClick r:id="rId3"/>
              </a:rPr>
              <a:t>MIMIC-CXR</a:t>
            </a:r>
            <a:r>
              <a:rPr lang="en-AU" dirty="0"/>
              <a:t> to update their </a:t>
            </a:r>
            <a:r>
              <a:rPr lang="en-AU" dirty="0" err="1"/>
              <a:t>patient_id</a:t>
            </a:r>
            <a:r>
              <a:rPr lang="en-A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9269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8D775-A819-9EBC-FDD7-4148DAC2E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Matrix between clinical data and abnormalities</a:t>
            </a:r>
            <a:endParaRPr lang="en-AU" dirty="0"/>
          </a:p>
        </p:txBody>
      </p:sp>
      <p:pic>
        <p:nvPicPr>
          <p:cNvPr id="5" name="Content Placeholder 4" descr="Chart, treemap chart&#10;&#10;Description automatically generated">
            <a:extLst>
              <a:ext uri="{FF2B5EF4-FFF2-40B4-BE49-F238E27FC236}">
                <a16:creationId xmlns:a16="http://schemas.microsoft.com/office/drawing/2014/main" id="{265C5FB0-23AC-02E5-CDF6-DBF00CBCDF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369" y="2038985"/>
            <a:ext cx="8081901" cy="4351338"/>
          </a:xfrm>
        </p:spPr>
      </p:pic>
    </p:spTree>
    <p:extLst>
      <p:ext uri="{BB962C8B-B14F-4D97-AF65-F5344CB8AC3E}">
        <p14:creationId xmlns:p14="http://schemas.microsoft.com/office/powerpoint/2010/main" val="2826189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EE2F-1372-D346-A658-4F05B1ED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Datasets used in this work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36E92B6-A29E-98F3-7ACB-CEE6377944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35542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F025B-61C1-C04A-6837-52662E906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MIMIC-IV </a:t>
            </a:r>
            <a:br>
              <a:rPr lang="en-US" dirty="0"/>
            </a:br>
            <a:r>
              <a:rPr lang="en-US" dirty="0"/>
              <a:t>(</a:t>
            </a:r>
            <a:r>
              <a:rPr lang="en-AU" b="0" i="0" dirty="0">
                <a:solidFill>
                  <a:srgbClr val="212529"/>
                </a:solidFill>
                <a:effectLst/>
                <a:latin typeface="-apple-system"/>
              </a:rPr>
              <a:t>Medical Information Mart for Intensive Care</a:t>
            </a:r>
            <a:r>
              <a:rPr lang="en-US" dirty="0"/>
              <a:t>)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B8E14-3AD6-9EFA-D08D-B9D21F516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an update to MIMIC-III, which contains critical care data for over 40,000 patients from Beth Israel Deaconess Medical Centre.</a:t>
            </a:r>
          </a:p>
          <a:p>
            <a:endParaRPr lang="en-US" dirty="0"/>
          </a:p>
          <a:p>
            <a:r>
              <a:rPr lang="en-US" dirty="0"/>
              <a:t>The clinical data, including </a:t>
            </a:r>
            <a:r>
              <a:rPr lang="en-US" b="1" i="1" dirty="0">
                <a:solidFill>
                  <a:srgbClr val="FF0000"/>
                </a:solidFill>
              </a:rPr>
              <a:t>gender</a:t>
            </a:r>
            <a:r>
              <a:rPr lang="en-US" dirty="0"/>
              <a:t> and </a:t>
            </a:r>
            <a:r>
              <a:rPr lang="en-US" b="1" i="1" dirty="0">
                <a:solidFill>
                  <a:srgbClr val="FF0000"/>
                </a:solidFill>
              </a:rPr>
              <a:t>age</a:t>
            </a:r>
            <a:r>
              <a:rPr lang="en-US" dirty="0"/>
              <a:t>, in the </a:t>
            </a:r>
            <a:r>
              <a:rPr lang="en-US" b="1" dirty="0" err="1"/>
              <a:t>hosp</a:t>
            </a:r>
            <a:r>
              <a:rPr lang="en-US" dirty="0"/>
              <a:t> module are used in our work.</a:t>
            </a:r>
          </a:p>
          <a:p>
            <a:endParaRPr lang="en-US" dirty="0"/>
          </a:p>
          <a:p>
            <a:r>
              <a:rPr lang="en-US" dirty="0"/>
              <a:t>Link: </a:t>
            </a:r>
            <a:r>
              <a:rPr lang="en-US" dirty="0">
                <a:hlinkClick r:id="rId2"/>
              </a:rPr>
              <a:t>https://physionet.org/content/mimiciv/2.0/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796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2E1D6-4A2E-8D9E-B81F-C4496A38E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047"/>
            <a:ext cx="10515600" cy="1325563"/>
          </a:xfrm>
        </p:spPr>
        <p:txBody>
          <a:bodyPr/>
          <a:lstStyle/>
          <a:p>
            <a:r>
              <a:rPr lang="en-AU" dirty="0"/>
              <a:t>2. MIMIC-IV 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F4207-CBCA-F597-192E-613471209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06901"/>
            <a:ext cx="10515600" cy="1325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000" dirty="0"/>
              <a:t>MIMIC-ED is a </a:t>
            </a:r>
            <a:r>
              <a:rPr lang="en-AU" sz="2000" b="1" i="1" dirty="0"/>
              <a:t>subset of MIMIC-IV</a:t>
            </a:r>
            <a:r>
              <a:rPr lang="en-AU" sz="2000" dirty="0"/>
              <a:t>, collected from emergency department (ED) admissions at the Beth Israel Deaconess Medical </a:t>
            </a:r>
            <a:r>
              <a:rPr lang="en-AU" sz="2000" dirty="0" err="1"/>
              <a:t>Center</a:t>
            </a:r>
            <a:r>
              <a:rPr lang="en-AU" sz="2000" dirty="0"/>
              <a:t> between 2011 and 2016. As of MIMIC-ED v1.0, the database contains </a:t>
            </a:r>
            <a:r>
              <a:rPr lang="en-AU" sz="2000" b="1" dirty="0"/>
              <a:t>448,972 ED stays</a:t>
            </a:r>
            <a:r>
              <a:rPr lang="en-AU" sz="2000" dirty="0"/>
              <a:t>. Vital signs, triage information, medication reconciliation, medication administration, and discharge diagnoses are available.</a:t>
            </a:r>
            <a:endParaRPr lang="en-US" sz="2000" dirty="0"/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8AF7874B-79FD-FFBD-579C-4BAF65E3D9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15"/>
          <a:stretch/>
        </p:blipFill>
        <p:spPr>
          <a:xfrm>
            <a:off x="1896430" y="2532464"/>
            <a:ext cx="8785219" cy="414829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822F1AA-AAE2-2771-3F0D-C0B6EF263CB6}"/>
              </a:ext>
            </a:extLst>
          </p:cNvPr>
          <p:cNvSpPr/>
          <p:nvPr/>
        </p:nvSpPr>
        <p:spPr>
          <a:xfrm>
            <a:off x="8920480" y="2733040"/>
            <a:ext cx="1676399" cy="20116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90334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E46E1-E842-2DCC-36BA-F794A1F75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MIMIC-CXR (~6TB)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FEFF3-77C7-DE9C-7A08-1EB5BD9F6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is a large publicly available dataset of </a:t>
            </a:r>
          </a:p>
          <a:p>
            <a:pPr lvl="1"/>
            <a:r>
              <a:rPr lang="en-AU" sz="2800" b="1" dirty="0"/>
              <a:t>chest radiographs in DICOM format;</a:t>
            </a:r>
          </a:p>
          <a:p>
            <a:pPr lvl="1"/>
            <a:r>
              <a:rPr lang="en-AU" sz="2800" b="1" dirty="0"/>
              <a:t>free-text radiology reports</a:t>
            </a:r>
            <a:r>
              <a:rPr lang="en-AU" sz="2800" dirty="0"/>
              <a:t>.</a:t>
            </a:r>
            <a:endParaRPr lang="en-AU" sz="2000" b="1" dirty="0"/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is a </a:t>
            </a:r>
            <a:r>
              <a:rPr lang="en-AU" b="1" i="1" dirty="0"/>
              <a:t>subset of MIMIC-IV ED </a:t>
            </a:r>
            <a:r>
              <a:rPr lang="en-AU" b="1" dirty="0"/>
              <a:t>containing 377,110 images </a:t>
            </a:r>
            <a:r>
              <a:rPr lang="en-AU" dirty="0"/>
              <a:t>corresponding </a:t>
            </a:r>
            <a:r>
              <a:rPr lang="en-AU" b="1" dirty="0"/>
              <a:t>to 227,835 radiographic studies </a:t>
            </a:r>
            <a:r>
              <a:rPr lang="en-AU" dirty="0"/>
              <a:t>performed at the Beth Israel Deaconess Medical </a:t>
            </a:r>
            <a:r>
              <a:rPr lang="en-AU" dirty="0" err="1"/>
              <a:t>Center</a:t>
            </a:r>
            <a:r>
              <a:rPr lang="en-AU" dirty="0"/>
              <a:t> in Boston, MA</a:t>
            </a:r>
          </a:p>
          <a:p>
            <a:endParaRPr lang="en-AU" dirty="0"/>
          </a:p>
          <a:p>
            <a:r>
              <a:rPr lang="en-AU" dirty="0"/>
              <a:t>Link: </a:t>
            </a:r>
            <a:r>
              <a:rPr lang="en-AU" dirty="0">
                <a:hlinkClick r:id="rId2"/>
              </a:rPr>
              <a:t>https://physionet.org/content/mimic-cxr/2.0.0/</a:t>
            </a:r>
            <a:r>
              <a:rPr lang="en-AU" dirty="0"/>
              <a:t> </a:t>
            </a:r>
            <a:endParaRPr lang="en-US" dirty="0"/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4233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X-ray film, close, blur&#10;&#10;Description automatically generated">
            <a:extLst>
              <a:ext uri="{FF2B5EF4-FFF2-40B4-BE49-F238E27FC236}">
                <a16:creationId xmlns:a16="http://schemas.microsoft.com/office/drawing/2014/main" id="{672C13C1-1FCC-C244-B199-1DF88AC61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783" y="1617572"/>
            <a:ext cx="2616636" cy="3143255"/>
          </a:xfrm>
          <a:prstGeom prst="rect">
            <a:avLst/>
          </a:prstGeom>
        </p:spPr>
      </p:pic>
      <p:pic>
        <p:nvPicPr>
          <p:cNvPr id="7" name="Picture 6" descr="A picture containing X-ray film&#10;&#10;Description automatically generated">
            <a:extLst>
              <a:ext uri="{FF2B5EF4-FFF2-40B4-BE49-F238E27FC236}">
                <a16:creationId xmlns:a16="http://schemas.microsoft.com/office/drawing/2014/main" id="{0BE476E1-1687-D440-9B3A-CF72087D09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603"/>
          <a:stretch/>
        </p:blipFill>
        <p:spPr>
          <a:xfrm>
            <a:off x="176346" y="1617572"/>
            <a:ext cx="3064058" cy="3143255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8103F5CD-F7E3-5A45-B52E-987BFE7EB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0764" y="1617571"/>
            <a:ext cx="5684394" cy="31432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26D340A-6B82-804C-AA4B-D80421520948}"/>
              </a:ext>
            </a:extLst>
          </p:cNvPr>
          <p:cNvSpPr txBox="1"/>
          <p:nvPr/>
        </p:nvSpPr>
        <p:spPr>
          <a:xfrm>
            <a:off x="176347" y="4871096"/>
            <a:ext cx="3064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Posteroanterior 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01F780-23B6-6740-80C6-001F6B406DE6}"/>
              </a:ext>
            </a:extLst>
          </p:cNvPr>
          <p:cNvSpPr txBox="1"/>
          <p:nvPr/>
        </p:nvSpPr>
        <p:spPr>
          <a:xfrm>
            <a:off x="3619783" y="4871096"/>
            <a:ext cx="2616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Lateral view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AD38EC-964E-424E-9EE2-A2503AF4DE1F}"/>
              </a:ext>
            </a:extLst>
          </p:cNvPr>
          <p:cNvSpPr txBox="1"/>
          <p:nvPr/>
        </p:nvSpPr>
        <p:spPr>
          <a:xfrm>
            <a:off x="6460764" y="4871096"/>
            <a:ext cx="5684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1370C3-B13A-6E4F-925C-BBCE7B500443}"/>
              </a:ext>
            </a:extLst>
          </p:cNvPr>
          <p:cNvSpPr/>
          <p:nvPr/>
        </p:nvSpPr>
        <p:spPr>
          <a:xfrm>
            <a:off x="0" y="5676863"/>
            <a:ext cx="121451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DIAGNOSIS: NORMAL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269FAFA-F86C-484F-B7D3-AAA5551EA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46" y="369332"/>
            <a:ext cx="10515600" cy="1325563"/>
          </a:xfrm>
        </p:spPr>
        <p:txBody>
          <a:bodyPr/>
          <a:lstStyle/>
          <a:p>
            <a:r>
              <a:rPr lang="en-US" b="1" dirty="0"/>
              <a:t>MIMIC-CXR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DFF74B3-0982-5FC2-3D5F-8A0CFFB0DB18}"/>
              </a:ext>
            </a:extLst>
          </p:cNvPr>
          <p:cNvSpPr/>
          <p:nvPr/>
        </p:nvSpPr>
        <p:spPr>
          <a:xfrm>
            <a:off x="81281" y="1507301"/>
            <a:ext cx="3230880" cy="373312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4979109"/>
      </p:ext>
    </p:extLst>
  </p:cSld>
  <p:clrMapOvr>
    <a:masterClrMapping/>
  </p:clrMapOvr>
</p:sld>
</file>

<file path=ppt/theme/theme1.xml><?xml version="1.0" encoding="utf-8"?>
<a:theme xmlns:a="http://schemas.openxmlformats.org/drawingml/2006/main" name="slide-making-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lide-making-1">
      <a:majorFont>
        <a:latin typeface="Lato"/>
        <a:ea typeface="新細明體"/>
        <a:cs typeface=""/>
      </a:majorFont>
      <a:minorFont>
        <a:latin typeface="PT Serif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-making-1" id="{F7BBCEFA-0B38-4FF0-A980-3E8ADC3FDE2E}" vid="{2C8A4330-B507-4146-AA23-6FEFB3A297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slide-making-1</Template>
  <TotalTime>450</TotalTime>
  <Words>494</Words>
  <Application>Microsoft Office PowerPoint</Application>
  <PresentationFormat>Widescreen</PresentationFormat>
  <Paragraphs>73</Paragraphs>
  <Slides>31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-apple-system</vt:lpstr>
      <vt:lpstr>Arial</vt:lpstr>
      <vt:lpstr>Calibri</vt:lpstr>
      <vt:lpstr>Lato</vt:lpstr>
      <vt:lpstr>PT Serif</vt:lpstr>
      <vt:lpstr>slide-making-1</vt:lpstr>
      <vt:lpstr>MDF-Net: Multimodal Dual-Fusion Network for Abnormality Detection using CXR Images and Clinical Data</vt:lpstr>
      <vt:lpstr>What is this work about?</vt:lpstr>
      <vt:lpstr>Why did we do this?</vt:lpstr>
      <vt:lpstr>Correlation Matrix between clinical data and abnormalities</vt:lpstr>
      <vt:lpstr>Datasets used in this work</vt:lpstr>
      <vt:lpstr>1. MIMIC-IV  (Medical Information Mart for Intensive Care)</vt:lpstr>
      <vt:lpstr>2. MIMIC-IV ED</vt:lpstr>
      <vt:lpstr>3. MIMIC-CXR (~6TB)</vt:lpstr>
      <vt:lpstr>MIMIC-CXR</vt:lpstr>
      <vt:lpstr>MIMIC-CXR</vt:lpstr>
      <vt:lpstr>MIMIC-CXR</vt:lpstr>
      <vt:lpstr>Abnormality distribution (Chexpert)</vt:lpstr>
      <vt:lpstr>4. REFLACX</vt:lpstr>
      <vt:lpstr>Abnormality distribution</vt:lpstr>
      <vt:lpstr>Our multimodal dataset</vt:lpstr>
      <vt:lpstr>Abnormality Detection</vt:lpstr>
      <vt:lpstr>Abnormality Distribution in our dataset</vt:lpstr>
      <vt:lpstr>Architecture of MDF-Net Adapted from baseline (Mask R-CNN) to MDF-Net</vt:lpstr>
      <vt:lpstr>Mask R-CNN</vt:lpstr>
      <vt:lpstr>Introduce Clinical data</vt:lpstr>
      <vt:lpstr>Embedding categorical clinical data</vt:lpstr>
      <vt:lpstr>Concatenate both clinical data</vt:lpstr>
      <vt:lpstr>Spatialisation</vt:lpstr>
      <vt:lpstr>Clinical feature maps </vt:lpstr>
      <vt:lpstr>3-D Fusion</vt:lpstr>
      <vt:lpstr>Results</vt:lpstr>
      <vt:lpstr>Average precision among IoBB thresholds</vt:lpstr>
      <vt:lpstr>Generalization Performance</vt:lpstr>
      <vt:lpstr>Challenges encountered in this work</vt:lpstr>
      <vt:lpstr>Radiologists have a different standard for annotating abnormalities. </vt:lpstr>
      <vt:lpstr>Version conflict between datasets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MDF-Net: Multimodal Dual-Fusion Network for Abnormality Detection using CXR Images and Clinical Data</dc:title>
  <dc:creator>Jr Hsieh</dc:creator>
  <cp:lastModifiedBy>Jr Hsieh</cp:lastModifiedBy>
  <cp:revision>11</cp:revision>
  <dcterms:created xsi:type="dcterms:W3CDTF">2022-09-13T11:09:23Z</dcterms:created>
  <dcterms:modified xsi:type="dcterms:W3CDTF">2022-09-14T05:06:24Z</dcterms:modified>
</cp:coreProperties>
</file>

<file path=docProps/thumbnail.jpeg>
</file>